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72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6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70909\Documents\AFPAC\Commission%20R&#233;sid%20indiv\GT%20R&#233;novation\Coup%20de%20pouce\Actions%20AFPAC\2020-02-12\Graphiqu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70909\Documents\AFPAC\Commission%20R&#233;sid%20indiv\GT%20R&#233;novation\Coup%20de%20pouce\Actions%20AFPAC\2020-02-12\Graphiqu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70909\Documents\AFPAC\Commission%20R&#233;sid%20indiv\GT%20R&#233;novation\Coup%20de%20pouce\Actions%20AFPAC\2020-02-12\Graphiqu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70909\Documents\AFPAC\Commission%20R&#233;sid%20indiv\GT%20R&#233;novation\Coup%20de%20pouce\Actions%20AFPAC\2020-02-12\Graphiqu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70909\Documents\AFPAC\Commission%20R&#233;sid%20indiv\GT%20R&#233;novation\Coup%20de%20pouce\Actions%20AFPAC\2020-02-12\Graphiqu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PAC air-eau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>
        <c:manualLayout>
          <c:layoutTarget val="inner"/>
          <c:xMode val="edge"/>
          <c:yMode val="edge"/>
          <c:x val="0.10613648293963256"/>
          <c:y val="0.17171296296296298"/>
          <c:w val="0.85219685039370074"/>
          <c:h val="0.72088764946048411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Feuil1!$A$85:$A$92</c:f>
              <c:numCache>
                <c:formatCode>General</c:formatCode>
                <c:ptCount val="8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  <c:pt idx="6">
                  <c:v>2018</c:v>
                </c:pt>
                <c:pt idx="7">
                  <c:v>2019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704-4C7F-82A3-736D8C7880A3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6"/>
              <c:layout>
                <c:manualLayout>
                  <c:x val="-7.7499999999999999E-2"/>
                  <c:y val="-4.85764800233304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04-4C7F-82A3-736D8C7880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Feuil1!$B$85:$B$92</c:f>
              <c:numCache>
                <c:formatCode>General</c:formatCode>
                <c:ptCount val="8"/>
                <c:pt idx="0">
                  <c:v>52779</c:v>
                </c:pt>
                <c:pt idx="1">
                  <c:v>53925</c:v>
                </c:pt>
                <c:pt idx="2">
                  <c:v>69671</c:v>
                </c:pt>
                <c:pt idx="3">
                  <c:v>75273</c:v>
                </c:pt>
                <c:pt idx="4">
                  <c:v>74595</c:v>
                </c:pt>
                <c:pt idx="5">
                  <c:v>83364</c:v>
                </c:pt>
                <c:pt idx="6">
                  <c:v>96576</c:v>
                </c:pt>
                <c:pt idx="7">
                  <c:v>176220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704-4C7F-82A3-736D8C7880A3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193166352"/>
        <c:axId val="1193173424"/>
      </c:lineChart>
      <c:catAx>
        <c:axId val="1193166352"/>
        <c:scaling>
          <c:orientation val="minMax"/>
        </c:scaling>
        <c:delete val="0"/>
        <c:axPos val="b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93173424"/>
        <c:crosses val="autoZero"/>
        <c:auto val="1"/>
        <c:lblAlgn val="ctr"/>
        <c:lblOffset val="100"/>
        <c:noMultiLvlLbl val="0"/>
      </c:catAx>
      <c:valAx>
        <c:axId val="11931734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93166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PAC</a:t>
            </a:r>
            <a:r>
              <a:rPr lang="fr-FR" baseline="0"/>
              <a:t> air-eau biblocs</a:t>
            </a:r>
            <a:endParaRPr lang="fr-F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2017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888888888888888E-2"/>
                  <c:y val="-8.487556272013328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44-4456-899F-53BDA56BE5A7}"/>
                </c:ext>
              </c:extLst>
            </c:dLbl>
            <c:dLbl>
              <c:idx val="1"/>
              <c:layout>
                <c:manualLayout>
                  <c:x val="-3.3333333333333333E-2"/>
                  <c:y val="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44-4456-899F-53BDA56BE5A7}"/>
                </c:ext>
              </c:extLst>
            </c:dLbl>
            <c:dLbl>
              <c:idx val="2"/>
              <c:layout>
                <c:manualLayout>
                  <c:x val="-1.6666666666666614E-2"/>
                  <c:y val="-4.62962962962971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C44-4456-899F-53BDA56BE5A7}"/>
                </c:ext>
              </c:extLst>
            </c:dLbl>
            <c:dLbl>
              <c:idx val="3"/>
              <c:layout>
                <c:manualLayout>
                  <c:x val="-2.7777777777777776E-2"/>
                  <c:y val="-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C44-4456-899F-53BDA56BE5A7}"/>
                </c:ext>
              </c:extLst>
            </c:dLbl>
            <c:dLbl>
              <c:idx val="4"/>
              <c:layout>
                <c:manualLayout>
                  <c:x val="-1.388888888888899E-2"/>
                  <c:y val="-9.25925925925942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C44-4456-899F-53BDA56BE5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Feuil1!$A$3:$A$7</c:f>
              <c:strCache>
                <c:ptCount val="5"/>
                <c:pt idx="0">
                  <c:v>P≤6</c:v>
                </c:pt>
                <c:pt idx="1">
                  <c:v>6&lt;P≤10</c:v>
                </c:pt>
                <c:pt idx="2">
                  <c:v>10&lt;P≤20</c:v>
                </c:pt>
                <c:pt idx="3">
                  <c:v>20&lt;P≤30</c:v>
                </c:pt>
                <c:pt idx="4">
                  <c:v>30&lt;P≤50</c:v>
                </c:pt>
              </c:strCache>
            </c:strRef>
          </c:cat>
          <c:val>
            <c:numRef>
              <c:f>Feuil1!$B$3:$B$7</c:f>
              <c:numCache>
                <c:formatCode>General</c:formatCode>
                <c:ptCount val="5"/>
                <c:pt idx="0">
                  <c:v>34250</c:v>
                </c:pt>
                <c:pt idx="1">
                  <c:v>19438</c:v>
                </c:pt>
                <c:pt idx="2">
                  <c:v>21242</c:v>
                </c:pt>
                <c:pt idx="3">
                  <c:v>587</c:v>
                </c:pt>
                <c:pt idx="4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C44-4456-899F-53BDA56BE5A7}"/>
            </c:ext>
          </c:extLst>
        </c:ser>
        <c:ser>
          <c:idx val="1"/>
          <c:order val="1"/>
          <c:tx>
            <c:v>2018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3333333333333332E-3"/>
                  <c:y val="-4.629629629629629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C44-4456-899F-53BDA56BE5A7}"/>
                </c:ext>
              </c:extLst>
            </c:dLbl>
            <c:dLbl>
              <c:idx val="1"/>
              <c:layout>
                <c:manualLayout>
                  <c:x val="-1.6666666666666666E-2"/>
                  <c:y val="-2.31481481481482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C44-4456-899F-53BDA56BE5A7}"/>
                </c:ext>
              </c:extLst>
            </c:dLbl>
            <c:dLbl>
              <c:idx val="2"/>
              <c:layout>
                <c:manualLayout>
                  <c:x val="-5.5555555555555558E-3"/>
                  <c:y val="-3.70370370370370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C44-4456-899F-53BDA56BE5A7}"/>
                </c:ext>
              </c:extLst>
            </c:dLbl>
            <c:dLbl>
              <c:idx val="3"/>
              <c:layout>
                <c:manualLayout>
                  <c:x val="-5.5555555555555558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C44-4456-899F-53BDA56BE5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Feuil1!$A$3:$A$7</c:f>
              <c:strCache>
                <c:ptCount val="5"/>
                <c:pt idx="0">
                  <c:v>P≤6</c:v>
                </c:pt>
                <c:pt idx="1">
                  <c:v>6&lt;P≤10</c:v>
                </c:pt>
                <c:pt idx="2">
                  <c:v>10&lt;P≤20</c:v>
                </c:pt>
                <c:pt idx="3">
                  <c:v>20&lt;P≤30</c:v>
                </c:pt>
                <c:pt idx="4">
                  <c:v>30&lt;P≤50</c:v>
                </c:pt>
              </c:strCache>
            </c:strRef>
          </c:cat>
          <c:val>
            <c:numRef>
              <c:f>Feuil1!$C$3:$C$7</c:f>
              <c:numCache>
                <c:formatCode>General</c:formatCode>
                <c:ptCount val="5"/>
                <c:pt idx="0">
                  <c:v>36003</c:v>
                </c:pt>
                <c:pt idx="1">
                  <c:v>21771</c:v>
                </c:pt>
                <c:pt idx="2">
                  <c:v>29455</c:v>
                </c:pt>
                <c:pt idx="3">
                  <c:v>763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C44-4456-899F-53BDA56BE5A7}"/>
            </c:ext>
          </c:extLst>
        </c:ser>
        <c:ser>
          <c:idx val="2"/>
          <c:order val="2"/>
          <c:tx>
            <c:v>2019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99999999999997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C44-4456-899F-53BDA56BE5A7}"/>
                </c:ext>
              </c:extLst>
            </c:dLbl>
            <c:dLbl>
              <c:idx val="3"/>
              <c:layout>
                <c:manualLayout>
                  <c:x val="1.111111111111121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C44-4456-899F-53BDA56BE5A7}"/>
                </c:ext>
              </c:extLst>
            </c:dLbl>
            <c:dLbl>
              <c:idx val="4"/>
              <c:layout>
                <c:manualLayout>
                  <c:x val="5.5555555555554534E-3"/>
                  <c:y val="-9.25925925925934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C44-4456-899F-53BDA56BE5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Feuil1!$A$3:$A$7</c:f>
              <c:strCache>
                <c:ptCount val="5"/>
                <c:pt idx="0">
                  <c:v>P≤6</c:v>
                </c:pt>
                <c:pt idx="1">
                  <c:v>6&lt;P≤10</c:v>
                </c:pt>
                <c:pt idx="2">
                  <c:v>10&lt;P≤20</c:v>
                </c:pt>
                <c:pt idx="3">
                  <c:v>20&lt;P≤30</c:v>
                </c:pt>
                <c:pt idx="4">
                  <c:v>30&lt;P≤50</c:v>
                </c:pt>
              </c:strCache>
            </c:strRef>
          </c:cat>
          <c:val>
            <c:numRef>
              <c:f>Feuil1!$D$3:$D$7</c:f>
              <c:numCache>
                <c:formatCode>General</c:formatCode>
                <c:ptCount val="5"/>
                <c:pt idx="0">
                  <c:v>40686</c:v>
                </c:pt>
                <c:pt idx="1">
                  <c:v>34177</c:v>
                </c:pt>
                <c:pt idx="2">
                  <c:v>86256</c:v>
                </c:pt>
                <c:pt idx="3">
                  <c:v>1624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C44-4456-899F-53BDA56BE5A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93173968"/>
        <c:axId val="1193174512"/>
      </c:barChart>
      <c:catAx>
        <c:axId val="1193173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93174512"/>
        <c:crosses val="autoZero"/>
        <c:auto val="1"/>
        <c:lblAlgn val="ctr"/>
        <c:lblOffset val="100"/>
        <c:noMultiLvlLbl val="0"/>
      </c:catAx>
      <c:valAx>
        <c:axId val="1193174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93173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4237051618547687"/>
          <c:y val="0.19320501603966175"/>
          <c:w val="9.4795931758530169E-2"/>
          <c:h val="0.2343766404199475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PAC air-eau monoblocs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2017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444444444444445E-2"/>
                  <c:y val="-8.487556272013328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8C6-4AC2-9A14-0AD074FC32C5}"/>
                </c:ext>
              </c:extLst>
            </c:dLbl>
            <c:dLbl>
              <c:idx val="1"/>
              <c:layout>
                <c:manualLayout>
                  <c:x val="-1.3888888888888888E-2"/>
                  <c:y val="8.487556272013328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8C6-4AC2-9A14-0AD074FC32C5}"/>
                </c:ext>
              </c:extLst>
            </c:dLbl>
            <c:dLbl>
              <c:idx val="2"/>
              <c:layout>
                <c:manualLayout>
                  <c:x val="-2.2222222222222223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8C6-4AC2-9A14-0AD074FC32C5}"/>
                </c:ext>
              </c:extLst>
            </c:dLbl>
            <c:dLbl>
              <c:idx val="3"/>
              <c:layout>
                <c:manualLayout>
                  <c:x val="-1.6666666666666767E-2"/>
                  <c:y val="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C6-4AC2-9A14-0AD074FC32C5}"/>
                </c:ext>
              </c:extLst>
            </c:dLbl>
            <c:dLbl>
              <c:idx val="4"/>
              <c:layout>
                <c:manualLayout>
                  <c:x val="-1.1111111111111112E-2"/>
                  <c:y val="9.259259259259258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8C6-4AC2-9A14-0AD074FC32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Feuil1!$A$24:$A$28</c:f>
              <c:strCache>
                <c:ptCount val="5"/>
                <c:pt idx="0">
                  <c:v>P≤6</c:v>
                </c:pt>
                <c:pt idx="1">
                  <c:v>6&lt;P≤10</c:v>
                </c:pt>
                <c:pt idx="2">
                  <c:v>10&lt;P≤20</c:v>
                </c:pt>
                <c:pt idx="3">
                  <c:v>20&lt;P≤30</c:v>
                </c:pt>
                <c:pt idx="4">
                  <c:v>30&lt;P≤50</c:v>
                </c:pt>
              </c:strCache>
            </c:strRef>
          </c:cat>
          <c:val>
            <c:numRef>
              <c:f>Feuil1!$B$24:$B$28</c:f>
              <c:numCache>
                <c:formatCode>General</c:formatCode>
                <c:ptCount val="5"/>
                <c:pt idx="0">
                  <c:v>2690</c:v>
                </c:pt>
                <c:pt idx="1">
                  <c:v>1818</c:v>
                </c:pt>
                <c:pt idx="2">
                  <c:v>2885</c:v>
                </c:pt>
                <c:pt idx="3">
                  <c:v>221</c:v>
                </c:pt>
                <c:pt idx="4">
                  <c:v>210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8C6-4AC2-9A14-0AD074FC32C5}"/>
            </c:ext>
          </c:extLst>
        </c:ser>
        <c:ser>
          <c:idx val="1"/>
          <c:order val="1"/>
          <c:tx>
            <c:v>2018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1.1111111111111162E-2"/>
                  <c:y val="-9.25925925925917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8C6-4AC2-9A14-0AD074FC32C5}"/>
                </c:ext>
              </c:extLst>
            </c:dLbl>
            <c:dLbl>
              <c:idx val="2"/>
              <c:layout>
                <c:manualLayout>
                  <c:x val="-8.3333333333333332E-3"/>
                  <c:y val="-8.487556272013328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8C6-4AC2-9A14-0AD074FC32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Feuil1!$A$24:$A$28</c:f>
              <c:strCache>
                <c:ptCount val="5"/>
                <c:pt idx="0">
                  <c:v>P≤6</c:v>
                </c:pt>
                <c:pt idx="1">
                  <c:v>6&lt;P≤10</c:v>
                </c:pt>
                <c:pt idx="2">
                  <c:v>10&lt;P≤20</c:v>
                </c:pt>
                <c:pt idx="3">
                  <c:v>20&lt;P≤30</c:v>
                </c:pt>
                <c:pt idx="4">
                  <c:v>30&lt;P≤50</c:v>
                </c:pt>
              </c:strCache>
            </c:strRef>
          </c:cat>
          <c:val>
            <c:numRef>
              <c:f>Feuil1!$C$24:$C$28</c:f>
              <c:numCache>
                <c:formatCode>General</c:formatCode>
                <c:ptCount val="5"/>
                <c:pt idx="0">
                  <c:v>2292</c:v>
                </c:pt>
                <c:pt idx="1">
                  <c:v>2311</c:v>
                </c:pt>
                <c:pt idx="2">
                  <c:v>3385</c:v>
                </c:pt>
                <c:pt idx="3">
                  <c:v>321</c:v>
                </c:pt>
                <c:pt idx="4">
                  <c:v>265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C6-4AC2-9A14-0AD074FC32C5}"/>
            </c:ext>
          </c:extLst>
        </c:ser>
        <c:ser>
          <c:idx val="2"/>
          <c:order val="2"/>
          <c:tx>
            <c:v>2019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2222222222222223E-2"/>
                  <c:y val="-8.4875562720133283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8C6-4AC2-9A14-0AD074FC32C5}"/>
                </c:ext>
              </c:extLst>
            </c:dLbl>
            <c:dLbl>
              <c:idx val="4"/>
              <c:layout>
                <c:manualLayout>
                  <c:x val="1.111111111111100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8C6-4AC2-9A14-0AD074FC32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Feuil1!$A$24:$A$28</c:f>
              <c:strCache>
                <c:ptCount val="5"/>
                <c:pt idx="0">
                  <c:v>P≤6</c:v>
                </c:pt>
                <c:pt idx="1">
                  <c:v>6&lt;P≤10</c:v>
                </c:pt>
                <c:pt idx="2">
                  <c:v>10&lt;P≤20</c:v>
                </c:pt>
                <c:pt idx="3">
                  <c:v>20&lt;P≤30</c:v>
                </c:pt>
                <c:pt idx="4">
                  <c:v>30&lt;P≤50</c:v>
                </c:pt>
              </c:strCache>
            </c:strRef>
          </c:cat>
          <c:val>
            <c:numRef>
              <c:f>Feuil1!$D$24:$D$28</c:f>
              <c:numCache>
                <c:formatCode>General</c:formatCode>
                <c:ptCount val="5"/>
                <c:pt idx="0">
                  <c:v>2155</c:v>
                </c:pt>
                <c:pt idx="1">
                  <c:v>3098</c:v>
                </c:pt>
                <c:pt idx="2">
                  <c:v>7680</c:v>
                </c:pt>
                <c:pt idx="3">
                  <c:v>4040</c:v>
                </c:pt>
                <c:pt idx="4">
                  <c:v>134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8C6-4AC2-9A14-0AD074FC32C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93171248"/>
        <c:axId val="1193159824"/>
      </c:barChart>
      <c:catAx>
        <c:axId val="1193171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93159824"/>
        <c:crosses val="autoZero"/>
        <c:auto val="1"/>
        <c:lblAlgn val="ctr"/>
        <c:lblOffset val="100"/>
        <c:noMultiLvlLbl val="0"/>
      </c:catAx>
      <c:valAx>
        <c:axId val="119315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93171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4792607174103229"/>
          <c:y val="0.21800925925925929"/>
          <c:w val="9.4795931758530169E-2"/>
          <c:h val="0.2343766404199475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PAC air-eau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2017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3888888888888888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41-47EB-ABB0-CA8B8BBDC7AA}"/>
                </c:ext>
              </c:extLst>
            </c:dLbl>
            <c:dLbl>
              <c:idx val="1"/>
              <c:layout>
                <c:manualLayout>
                  <c:x val="-3.0555555555555555E-2"/>
                  <c:y val="-4.62962962962971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41-47EB-ABB0-CA8B8BBDC7AA}"/>
                </c:ext>
              </c:extLst>
            </c:dLbl>
            <c:dLbl>
              <c:idx val="2"/>
              <c:layout>
                <c:manualLayout>
                  <c:x val="-2.222222222222227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41-47EB-ABB0-CA8B8BBDC7AA}"/>
                </c:ext>
              </c:extLst>
            </c:dLbl>
            <c:dLbl>
              <c:idx val="3"/>
              <c:layout>
                <c:manualLayout>
                  <c:x val="-2.5000000000000001E-2"/>
                  <c:y val="-1.388888888888897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41-47EB-ABB0-CA8B8BBDC7AA}"/>
                </c:ext>
              </c:extLst>
            </c:dLbl>
            <c:dLbl>
              <c:idx val="4"/>
              <c:layout>
                <c:manualLayout>
                  <c:x val="-1.388888888888899E-2"/>
                  <c:y val="-4.629629629629629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341-47EB-ABB0-CA8B8BBDC7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Feuil1!$A$45:$A$49</c:f>
              <c:strCache>
                <c:ptCount val="5"/>
                <c:pt idx="0">
                  <c:v>P≤6</c:v>
                </c:pt>
                <c:pt idx="1">
                  <c:v>6&lt;P≤10</c:v>
                </c:pt>
                <c:pt idx="2">
                  <c:v>10&lt;P≤20</c:v>
                </c:pt>
                <c:pt idx="3">
                  <c:v>20&lt;P≤30</c:v>
                </c:pt>
                <c:pt idx="4">
                  <c:v>30&lt;P≤50</c:v>
                </c:pt>
              </c:strCache>
            </c:strRef>
          </c:cat>
          <c:val>
            <c:numRef>
              <c:f>Feuil1!$B$45:$B$49</c:f>
              <c:numCache>
                <c:formatCode>General</c:formatCode>
                <c:ptCount val="5"/>
                <c:pt idx="0">
                  <c:v>36940</c:v>
                </c:pt>
                <c:pt idx="1">
                  <c:v>21256</c:v>
                </c:pt>
                <c:pt idx="2">
                  <c:v>24127</c:v>
                </c:pt>
                <c:pt idx="3">
                  <c:v>808</c:v>
                </c:pt>
                <c:pt idx="4">
                  <c:v>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341-47EB-ABB0-CA8B8BBDC7AA}"/>
            </c:ext>
          </c:extLst>
        </c:ser>
        <c:ser>
          <c:idx val="1"/>
          <c:order val="1"/>
          <c:tx>
            <c:v>2018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8.3333333333333332E-3"/>
                  <c:y val="-5.55555555555555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341-47EB-ABB0-CA8B8BBDC7AA}"/>
                </c:ext>
              </c:extLst>
            </c:dLbl>
            <c:dLbl>
              <c:idx val="1"/>
              <c:layout>
                <c:manualLayout>
                  <c:x val="-2.2222222222222223E-2"/>
                  <c:y val="-3.24074074074074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41-47EB-ABB0-CA8B8BBDC7AA}"/>
                </c:ext>
              </c:extLst>
            </c:dLbl>
            <c:dLbl>
              <c:idx val="2"/>
              <c:layout>
                <c:manualLayout>
                  <c:x val="-3.0555555555555555E-2"/>
                  <c:y val="-9.25925925925934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341-47EB-ABB0-CA8B8BBDC7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Feuil1!$A$45:$A$49</c:f>
              <c:strCache>
                <c:ptCount val="5"/>
                <c:pt idx="0">
                  <c:v>P≤6</c:v>
                </c:pt>
                <c:pt idx="1">
                  <c:v>6&lt;P≤10</c:v>
                </c:pt>
                <c:pt idx="2">
                  <c:v>10&lt;P≤20</c:v>
                </c:pt>
                <c:pt idx="3">
                  <c:v>20&lt;P≤30</c:v>
                </c:pt>
                <c:pt idx="4">
                  <c:v>30&lt;P≤50</c:v>
                </c:pt>
              </c:strCache>
            </c:strRef>
          </c:cat>
          <c:val>
            <c:numRef>
              <c:f>Feuil1!$C$45:$C$49</c:f>
              <c:numCache>
                <c:formatCode>General</c:formatCode>
                <c:ptCount val="5"/>
                <c:pt idx="0">
                  <c:v>38295</c:v>
                </c:pt>
                <c:pt idx="1">
                  <c:v>24082</c:v>
                </c:pt>
                <c:pt idx="2">
                  <c:v>32840</c:v>
                </c:pt>
                <c:pt idx="3">
                  <c:v>1084</c:v>
                </c:pt>
                <c:pt idx="4">
                  <c:v>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341-47EB-ABB0-CA8B8BBDC7AA}"/>
            </c:ext>
          </c:extLst>
        </c:ser>
        <c:ser>
          <c:idx val="2"/>
          <c:order val="2"/>
          <c:tx>
            <c:v>2019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666666666666666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341-47EB-ABB0-CA8B8BBDC7AA}"/>
                </c:ext>
              </c:extLst>
            </c:dLbl>
            <c:dLbl>
              <c:idx val="3"/>
              <c:layout>
                <c:manualLayout>
                  <c:x val="1.388888888888899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341-47EB-ABB0-CA8B8BBDC7AA}"/>
                </c:ext>
              </c:extLst>
            </c:dLbl>
            <c:dLbl>
              <c:idx val="4"/>
              <c:layout>
                <c:manualLayout>
                  <c:x val="1.9444444444444344E-2"/>
                  <c:y val="-1.85185185185185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341-47EB-ABB0-CA8B8BBDC7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Feuil1!$A$45:$A$49</c:f>
              <c:strCache>
                <c:ptCount val="5"/>
                <c:pt idx="0">
                  <c:v>P≤6</c:v>
                </c:pt>
                <c:pt idx="1">
                  <c:v>6&lt;P≤10</c:v>
                </c:pt>
                <c:pt idx="2">
                  <c:v>10&lt;P≤20</c:v>
                </c:pt>
                <c:pt idx="3">
                  <c:v>20&lt;P≤30</c:v>
                </c:pt>
                <c:pt idx="4">
                  <c:v>30&lt;P≤50</c:v>
                </c:pt>
              </c:strCache>
            </c:strRef>
          </c:cat>
          <c:val>
            <c:numRef>
              <c:f>Feuil1!$D$45:$D$49</c:f>
              <c:numCache>
                <c:formatCode>General</c:formatCode>
                <c:ptCount val="5"/>
                <c:pt idx="0">
                  <c:v>42841</c:v>
                </c:pt>
                <c:pt idx="1">
                  <c:v>37275</c:v>
                </c:pt>
                <c:pt idx="2">
                  <c:v>93936</c:v>
                </c:pt>
                <c:pt idx="3">
                  <c:v>5664</c:v>
                </c:pt>
                <c:pt idx="4">
                  <c:v>140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A341-47EB-ABB0-CA8B8BBDC7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93163632"/>
        <c:axId val="1193160912"/>
      </c:barChart>
      <c:catAx>
        <c:axId val="1193163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93160912"/>
        <c:crosses val="autoZero"/>
        <c:auto val="1"/>
        <c:lblAlgn val="ctr"/>
        <c:lblOffset val="100"/>
        <c:noMultiLvlLbl val="0"/>
      </c:catAx>
      <c:valAx>
        <c:axId val="119316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931636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1075962379702537"/>
          <c:y val="0.22726851851851851"/>
          <c:w val="9.4795931758530169E-2"/>
          <c:h val="0.2343766404199475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PAC air-eau par température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2017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444444444444445E-2"/>
                  <c:y val="-4.243778136006664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974-4085-8926-EB534B7465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Feuil1!$A$66:$A$68</c:f>
              <c:strCache>
                <c:ptCount val="3"/>
                <c:pt idx="0">
                  <c:v>T≤55 °C</c:v>
                </c:pt>
                <c:pt idx="1">
                  <c:v>55&lt;T≤65 °C</c:v>
                </c:pt>
                <c:pt idx="2">
                  <c:v>T&gt;65 °C</c:v>
                </c:pt>
              </c:strCache>
            </c:strRef>
          </c:cat>
          <c:val>
            <c:numRef>
              <c:f>Feuil1!$B$66:$B$68</c:f>
              <c:numCache>
                <c:formatCode>General</c:formatCode>
                <c:ptCount val="3"/>
                <c:pt idx="0">
                  <c:v>57936</c:v>
                </c:pt>
                <c:pt idx="1">
                  <c:v>20980</c:v>
                </c:pt>
                <c:pt idx="2">
                  <c:v>4448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74-4085-8926-EB534B7465B1}"/>
            </c:ext>
          </c:extLst>
        </c:ser>
        <c:ser>
          <c:idx val="1"/>
          <c:order val="1"/>
          <c:tx>
            <c:v>2018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Feuil1!$A$66:$A$68</c:f>
              <c:strCache>
                <c:ptCount val="3"/>
                <c:pt idx="0">
                  <c:v>T≤55 °C</c:v>
                </c:pt>
                <c:pt idx="1">
                  <c:v>55&lt;T≤65 °C</c:v>
                </c:pt>
                <c:pt idx="2">
                  <c:v>T&gt;65 °C</c:v>
                </c:pt>
              </c:strCache>
            </c:strRef>
          </c:cat>
          <c:val>
            <c:numRef>
              <c:f>Feuil1!$C$66:$C$68</c:f>
              <c:numCache>
                <c:formatCode>General</c:formatCode>
                <c:ptCount val="3"/>
                <c:pt idx="0">
                  <c:v>56921</c:v>
                </c:pt>
                <c:pt idx="1">
                  <c:v>32625</c:v>
                </c:pt>
                <c:pt idx="2">
                  <c:v>7030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74-4085-8926-EB534B7465B1}"/>
            </c:ext>
          </c:extLst>
        </c:ser>
        <c:ser>
          <c:idx val="2"/>
          <c:order val="2"/>
          <c:tx>
            <c:v>2019</c:v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Feuil1!$A$66:$A$68</c:f>
              <c:strCache>
                <c:ptCount val="3"/>
                <c:pt idx="0">
                  <c:v>T≤55 °C</c:v>
                </c:pt>
                <c:pt idx="1">
                  <c:v>55&lt;T≤65 °C</c:v>
                </c:pt>
                <c:pt idx="2">
                  <c:v>T&gt;65 °C</c:v>
                </c:pt>
              </c:strCache>
            </c:strRef>
          </c:cat>
          <c:val>
            <c:numRef>
              <c:f>Feuil1!$D$66:$D$68</c:f>
              <c:numCache>
                <c:formatCode>General</c:formatCode>
                <c:ptCount val="3"/>
                <c:pt idx="0">
                  <c:v>77608</c:v>
                </c:pt>
                <c:pt idx="1">
                  <c:v>76898</c:v>
                </c:pt>
                <c:pt idx="2">
                  <c:v>21714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974-4085-8926-EB534B7465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93165264"/>
        <c:axId val="1193162000"/>
      </c:barChart>
      <c:catAx>
        <c:axId val="119316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93162000"/>
        <c:crosses val="autoZero"/>
        <c:auto val="1"/>
        <c:lblAlgn val="ctr"/>
        <c:lblOffset val="100"/>
        <c:noMultiLvlLbl val="0"/>
      </c:catAx>
      <c:valAx>
        <c:axId val="11931620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193165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81737051618547685"/>
          <c:y val="0.22726851851851851"/>
          <c:w val="9.4795931758530169E-2"/>
          <c:h val="0.2343766404199475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B95CC4-C9B6-46D9-935A-E7D10AF920DF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4E054-7234-42E1-97C4-FE8A89AE5BA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655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0C9C15E-17B2-4409-8678-BE1C8F3E7581}" type="slidenum">
              <a:rPr lang="fr-FR" altLang="fr-FR" smtClean="0"/>
              <a:pPr>
                <a:defRPr/>
              </a:pPr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105674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FAEA-E1E9-49D0-92FB-BCF37605CB7A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84D3-4123-4AF5-ADD7-258ECE6A8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4822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FAEA-E1E9-49D0-92FB-BCF37605CB7A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84D3-4123-4AF5-ADD7-258ECE6A8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3341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FAEA-E1E9-49D0-92FB-BCF37605CB7A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84D3-4123-4AF5-ADD7-258ECE6A8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594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pic>
        <p:nvPicPr>
          <p:cNvPr id="5" name="Image 4" descr="logo-AFPAC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589" y="5958164"/>
            <a:ext cx="1916825" cy="74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121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FAEA-E1E9-49D0-92FB-BCF37605CB7A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84D3-4123-4AF5-ADD7-258ECE6A8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045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FAEA-E1E9-49D0-92FB-BCF37605CB7A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84D3-4123-4AF5-ADD7-258ECE6A8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839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FAEA-E1E9-49D0-92FB-BCF37605CB7A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84D3-4123-4AF5-ADD7-258ECE6A8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2188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FAEA-E1E9-49D0-92FB-BCF37605CB7A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84D3-4123-4AF5-ADD7-258ECE6A8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859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FAEA-E1E9-49D0-92FB-BCF37605CB7A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84D3-4123-4AF5-ADD7-258ECE6A8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4389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FAEA-E1E9-49D0-92FB-BCF37605CB7A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84D3-4123-4AF5-ADD7-258ECE6A8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5430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FAEA-E1E9-49D0-92FB-BCF37605CB7A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84D3-4123-4AF5-ADD7-258ECE6A8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131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4FAEA-E1E9-49D0-92FB-BCF37605CB7A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084D3-4123-4AF5-ADD7-258ECE6A8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557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4FAEA-E1E9-49D0-92FB-BCF37605CB7A}" type="datetimeFigureOut">
              <a:rPr lang="fr-FR" smtClean="0"/>
              <a:t>12/02/2020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084D3-4123-4AF5-ADD7-258ECE6A88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33674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ZoneTexte 3"/>
          <p:cNvSpPr txBox="1">
            <a:spLocks noChangeArrowheads="1"/>
          </p:cNvSpPr>
          <p:nvPr/>
        </p:nvSpPr>
        <p:spPr bwMode="auto">
          <a:xfrm>
            <a:off x="4594843" y="4131355"/>
            <a:ext cx="5095261" cy="820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fr-FR" altLang="fr-FR" sz="2667" dirty="0">
                <a:solidFill>
                  <a:srgbClr val="EA7621"/>
                </a:solidFill>
                <a:latin typeface="Calibri"/>
                <a:cs typeface="Calibri"/>
              </a:rPr>
              <a:t>L’AFPAC</a:t>
            </a:r>
            <a:endParaRPr lang="fr-FR" altLang="fr-FR" sz="2667" dirty="0">
              <a:solidFill>
                <a:schemeClr val="bg1"/>
              </a:solidFill>
              <a:latin typeface="Calibri"/>
              <a:cs typeface="Calibri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1333" dirty="0">
                <a:solidFill>
                  <a:schemeClr val="bg1"/>
                </a:solidFill>
              </a:rPr>
              <a:t>Une réponse au défi CO</a:t>
            </a:r>
            <a:r>
              <a:rPr lang="fr-FR" sz="1333" baseline="-25000" dirty="0">
                <a:solidFill>
                  <a:schemeClr val="bg1"/>
                </a:solidFill>
              </a:rPr>
              <a:t>2</a:t>
            </a:r>
            <a:r>
              <a:rPr lang="fr-FR" sz="1333" dirty="0">
                <a:solidFill>
                  <a:schemeClr val="bg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sz="1333" dirty="0">
                <a:solidFill>
                  <a:schemeClr val="bg1"/>
                </a:solidFill>
              </a:rPr>
              <a:t>et à la transition énergétique </a:t>
            </a:r>
            <a:endParaRPr lang="fr-FR" altLang="fr-FR" sz="1333" dirty="0">
              <a:solidFill>
                <a:schemeClr val="bg1"/>
              </a:solidFill>
            </a:endParaRPr>
          </a:p>
        </p:txBody>
      </p:sp>
      <p:sp>
        <p:nvSpPr>
          <p:cNvPr id="3" name="ZoneTexte 3"/>
          <p:cNvSpPr txBox="1">
            <a:spLocks noChangeArrowheads="1"/>
          </p:cNvSpPr>
          <p:nvPr/>
        </p:nvSpPr>
        <p:spPr bwMode="auto">
          <a:xfrm>
            <a:off x="4594843" y="2875001"/>
            <a:ext cx="7496053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fr-FR" sz="2400" dirty="0">
                <a:solidFill>
                  <a:schemeClr val="bg1"/>
                </a:solidFill>
              </a:rPr>
              <a:t>Qualité Coup de Pouce</a:t>
            </a:r>
          </a:p>
          <a:p>
            <a:pPr eaLnBrk="1" hangingPunct="1">
              <a:spcBef>
                <a:spcPct val="0"/>
              </a:spcBef>
              <a:buNone/>
            </a:pPr>
            <a:endParaRPr lang="fr-FR" sz="24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fr-FR" sz="2400" dirty="0">
                <a:solidFill>
                  <a:schemeClr val="bg1"/>
                </a:solidFill>
              </a:rPr>
              <a:t>Copil du 12 Février 2020</a:t>
            </a:r>
          </a:p>
        </p:txBody>
      </p:sp>
      <p:pic>
        <p:nvPicPr>
          <p:cNvPr id="5" name="Picture 15" descr="PAC CLIMINFO seul3">
            <a:extLst>
              <a:ext uri="{FF2B5EF4-FFF2-40B4-BE49-F238E27FC236}">
                <a16:creationId xmlns:a16="http://schemas.microsoft.com/office/drawing/2014/main" id="{3063F58D-C6A7-4E98-8F7F-64D8BCC90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792" y="5945133"/>
            <a:ext cx="2538579" cy="57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22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F6CED8-B318-4956-B7FB-C555938C2DC9}" type="slidenum">
              <a:rPr lang="fr-FR" altLang="fr-FR" smtClean="0"/>
              <a:pPr>
                <a:defRPr/>
              </a:pPr>
              <a:t>10</a:t>
            </a:fld>
            <a:endParaRPr lang="fr-FR" alt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0959B2-7279-4E0E-8F70-8720788D55AB}"/>
              </a:ext>
            </a:extLst>
          </p:cNvPr>
          <p:cNvSpPr/>
          <p:nvPr/>
        </p:nvSpPr>
        <p:spPr>
          <a:xfrm>
            <a:off x="89904" y="30221"/>
            <a:ext cx="78179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/>
              <a:t>MTES - Rénovations </a:t>
            </a:r>
            <a:r>
              <a:rPr lang="fr-FR" sz="2400" dirty="0"/>
              <a:t>2019</a:t>
            </a:r>
            <a:endParaRPr lang="en-GB" sz="2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" y="852487"/>
            <a:ext cx="1081087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33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F6CED8-B318-4956-B7FB-C555938C2DC9}" type="slidenum">
              <a:rPr lang="fr-FR" altLang="fr-FR" smtClean="0"/>
              <a:pPr>
                <a:defRPr/>
              </a:pPr>
              <a:t>11</a:t>
            </a:fld>
            <a:endParaRPr lang="fr-FR" alt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0959B2-7279-4E0E-8F70-8720788D55AB}"/>
              </a:ext>
            </a:extLst>
          </p:cNvPr>
          <p:cNvSpPr/>
          <p:nvPr/>
        </p:nvSpPr>
        <p:spPr>
          <a:xfrm>
            <a:off x="245352" y="780029"/>
            <a:ext cx="78179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Formations PAC</a:t>
            </a:r>
            <a:endParaRPr lang="en-GB" sz="2400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513401"/>
              </p:ext>
            </p:extLst>
          </p:nvPr>
        </p:nvGraphicFramePr>
        <p:xfrm>
          <a:off x="2004568" y="3053278"/>
          <a:ext cx="81279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Projections 2020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1496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5517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4200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669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F6CED8-B318-4956-B7FB-C555938C2DC9}" type="slidenum">
              <a:rPr lang="fr-FR" altLang="fr-FR" smtClean="0"/>
              <a:pPr>
                <a:defRPr/>
              </a:pPr>
              <a:t>12</a:t>
            </a:fld>
            <a:endParaRPr lang="fr-FR" alt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50" y="848106"/>
            <a:ext cx="4038600" cy="4191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50" y="2791777"/>
            <a:ext cx="11344275" cy="19145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2598" y="381000"/>
            <a:ext cx="1438275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141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F6CED8-B318-4956-B7FB-C555938C2DC9}" type="slidenum">
              <a:rPr lang="fr-FR" altLang="fr-FR" smtClean="0"/>
              <a:pPr>
                <a:defRPr/>
              </a:pPr>
              <a:t>13</a:t>
            </a:fld>
            <a:endParaRPr lang="fr-FR" alt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2598" y="381000"/>
            <a:ext cx="1438275" cy="1524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708" y="0"/>
            <a:ext cx="8891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2865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F6CED8-B318-4956-B7FB-C555938C2DC9}" type="slidenum">
              <a:rPr lang="fr-FR" altLang="fr-FR" smtClean="0"/>
              <a:pPr>
                <a:defRPr/>
              </a:pPr>
              <a:t>14</a:t>
            </a:fld>
            <a:endParaRPr lang="fr-FR" alt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3767328" y="3639312"/>
            <a:ext cx="7132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148 entreprises qualifiées en PAC</a:t>
            </a:r>
          </a:p>
          <a:p>
            <a:endParaRPr lang="fr-FR" dirty="0"/>
          </a:p>
          <a:p>
            <a:r>
              <a:rPr lang="fr-FR" dirty="0"/>
              <a:t>33 Audits avec 0 Non conformités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3460" y="887539"/>
            <a:ext cx="1275564" cy="1608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6963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F6CED8-B318-4956-B7FB-C555938C2DC9}" type="slidenum">
              <a:rPr lang="fr-FR" altLang="fr-FR" smtClean="0"/>
              <a:pPr>
                <a:defRPr/>
              </a:pPr>
              <a:t>15</a:t>
            </a:fld>
            <a:endParaRPr lang="fr-FR" alt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484632" y="2651760"/>
            <a:ext cx="99943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Les données qu’il serait souhaitable de collecter: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Nombre de qualifiés PAC dont nombre de probatoires (écart par rapport à l’année précédente)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Nombre d’audits et résultats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Nombre de réclamations client</a:t>
            </a:r>
          </a:p>
        </p:txBody>
      </p:sp>
    </p:spTree>
    <p:extLst>
      <p:ext uri="{BB962C8B-B14F-4D97-AF65-F5344CB8AC3E}">
        <p14:creationId xmlns:p14="http://schemas.microsoft.com/office/powerpoint/2010/main" val="14477490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F6CED8-B318-4956-B7FB-C555938C2DC9}" type="slidenum">
              <a:rPr lang="fr-FR" altLang="fr-FR" smtClean="0"/>
              <a:pPr>
                <a:defRPr/>
              </a:pPr>
              <a:t>16</a:t>
            </a:fld>
            <a:endParaRPr lang="fr-FR" alt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F98CB72D-8A1E-41C0-B927-F6F0381E5C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7543" y="0"/>
            <a:ext cx="8926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156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5B6AE34B-D755-40A7-B5E5-0604EAB8C6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7" y="420914"/>
            <a:ext cx="11472324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419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F6CED8-B318-4956-B7FB-C555938C2DC9}" type="slidenum">
              <a:rPr lang="fr-FR" altLang="fr-FR" smtClean="0"/>
              <a:pPr>
                <a:defRPr/>
              </a:pPr>
              <a:t>2</a:t>
            </a:fld>
            <a:endParaRPr lang="fr-FR" alt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152144" y="2128131"/>
            <a:ext cx="351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Ordre du jour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152144" y="3118104"/>
            <a:ext cx="104881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fr-FR" dirty="0"/>
              <a:t>Points d’actualité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Retour RV AL DOLORON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Premiers retours sur la mise en place de « </a:t>
            </a:r>
            <a:r>
              <a:rPr lang="fr-FR" dirty="0" err="1"/>
              <a:t>MaPrimerénov</a:t>
            </a:r>
            <a:r>
              <a:rPr lang="fr-FR" dirty="0"/>
              <a:t> »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Programme d’audits</a:t>
            </a:r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Observatoire – éléments statistiques</a:t>
            </a:r>
          </a:p>
          <a:p>
            <a:pPr marL="342900" indent="-342900">
              <a:buFont typeface="+mj-lt"/>
              <a:buAutoNum type="arabicPeriod"/>
            </a:pPr>
            <a:endParaRPr lang="fr-FR" dirty="0"/>
          </a:p>
          <a:p>
            <a:pPr marL="342900" indent="-342900">
              <a:buFont typeface="+mj-lt"/>
              <a:buAutoNum type="arabicPeriod"/>
            </a:pPr>
            <a:r>
              <a:rPr lang="fr-FR" dirty="0"/>
              <a:t>J5PAC</a:t>
            </a:r>
          </a:p>
        </p:txBody>
      </p:sp>
    </p:spTree>
    <p:extLst>
      <p:ext uri="{BB962C8B-B14F-4D97-AF65-F5344CB8AC3E}">
        <p14:creationId xmlns:p14="http://schemas.microsoft.com/office/powerpoint/2010/main" val="996836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F6CED8-B318-4956-B7FB-C555938C2DC9}" type="slidenum">
              <a:rPr lang="fr-FR" altLang="fr-FR" smtClean="0"/>
              <a:pPr>
                <a:defRPr/>
              </a:pPr>
              <a:t>3</a:t>
            </a:fld>
            <a:endParaRPr lang="fr-FR" altLang="fr-FR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4250104"/>
              </p:ext>
            </p:extLst>
          </p:nvPr>
        </p:nvGraphicFramePr>
        <p:xfrm>
          <a:off x="2203704" y="1444752"/>
          <a:ext cx="7717536" cy="4251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097280" y="415782"/>
            <a:ext cx="3511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Evolution ventes PAC air-eau</a:t>
            </a:r>
          </a:p>
        </p:txBody>
      </p:sp>
    </p:spTree>
    <p:extLst>
      <p:ext uri="{BB962C8B-B14F-4D97-AF65-F5344CB8AC3E}">
        <p14:creationId xmlns:p14="http://schemas.microsoft.com/office/powerpoint/2010/main" val="1861857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F6CED8-B318-4956-B7FB-C555938C2DC9}" type="slidenum">
              <a:rPr lang="fr-FR" altLang="fr-FR" smtClean="0"/>
              <a:pPr>
                <a:defRPr/>
              </a:pPr>
              <a:t>4</a:t>
            </a:fld>
            <a:endParaRPr lang="fr-FR" alt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0959B2-7279-4E0E-8F70-8720788D55AB}"/>
              </a:ext>
            </a:extLst>
          </p:cNvPr>
          <p:cNvSpPr/>
          <p:nvPr/>
        </p:nvSpPr>
        <p:spPr>
          <a:xfrm>
            <a:off x="89904" y="30221"/>
            <a:ext cx="7817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Le marché des pompes à chaleur Air/Eau par puissance – Focus sur la PAC bibloc</a:t>
            </a:r>
            <a:endParaRPr lang="en-GB" sz="2400" dirty="0"/>
          </a:p>
        </p:txBody>
      </p:sp>
      <p:graphicFrame>
        <p:nvGraphicFramePr>
          <p:cNvPr id="9" name="Graphique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5596935"/>
              </p:ext>
            </p:extLst>
          </p:nvPr>
        </p:nvGraphicFramePr>
        <p:xfrm>
          <a:off x="2313432" y="1709928"/>
          <a:ext cx="6693408" cy="4297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5914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F6CED8-B318-4956-B7FB-C555938C2DC9}" type="slidenum">
              <a:rPr lang="fr-FR" altLang="fr-FR" smtClean="0"/>
              <a:pPr>
                <a:defRPr/>
              </a:pPr>
              <a:t>5</a:t>
            </a:fld>
            <a:endParaRPr lang="fr-FR" alt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0959B2-7279-4E0E-8F70-8720788D55AB}"/>
              </a:ext>
            </a:extLst>
          </p:cNvPr>
          <p:cNvSpPr/>
          <p:nvPr/>
        </p:nvSpPr>
        <p:spPr>
          <a:xfrm>
            <a:off x="89904" y="30221"/>
            <a:ext cx="78179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Le marché des pompes à chaleur Air/Eau par puissance – Focus sur la PAC monobloc</a:t>
            </a:r>
            <a:endParaRPr lang="en-GB" sz="2400" dirty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9520851"/>
              </p:ext>
            </p:extLst>
          </p:nvPr>
        </p:nvGraphicFramePr>
        <p:xfrm>
          <a:off x="2337816" y="1591056"/>
          <a:ext cx="6888480" cy="4636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459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F6CED8-B318-4956-B7FB-C555938C2DC9}" type="slidenum">
              <a:rPr lang="fr-FR" altLang="fr-FR" smtClean="0"/>
              <a:pPr>
                <a:defRPr/>
              </a:pPr>
              <a:t>6</a:t>
            </a:fld>
            <a:endParaRPr lang="fr-FR" alt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0959B2-7279-4E0E-8F70-8720788D55AB}"/>
              </a:ext>
            </a:extLst>
          </p:cNvPr>
          <p:cNvSpPr/>
          <p:nvPr/>
        </p:nvSpPr>
        <p:spPr>
          <a:xfrm>
            <a:off x="89904" y="30221"/>
            <a:ext cx="78179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Le marché des pompes à chaleur Air/Eau par puissance</a:t>
            </a:r>
            <a:endParaRPr lang="en-GB" sz="2400" dirty="0"/>
          </a:p>
        </p:txBody>
      </p:sp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217127"/>
              </p:ext>
            </p:extLst>
          </p:nvPr>
        </p:nvGraphicFramePr>
        <p:xfrm>
          <a:off x="2468880" y="1307592"/>
          <a:ext cx="7315200" cy="460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0790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F6CED8-B318-4956-B7FB-C555938C2DC9}" type="slidenum">
              <a:rPr lang="fr-FR" altLang="fr-FR" smtClean="0"/>
              <a:pPr>
                <a:defRPr/>
              </a:pPr>
              <a:t>7</a:t>
            </a:fld>
            <a:endParaRPr lang="fr-FR" alt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0959B2-7279-4E0E-8F70-8720788D55AB}"/>
              </a:ext>
            </a:extLst>
          </p:cNvPr>
          <p:cNvSpPr/>
          <p:nvPr/>
        </p:nvSpPr>
        <p:spPr>
          <a:xfrm>
            <a:off x="89904" y="30221"/>
            <a:ext cx="78179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Le marché des pompes à chaleur Air/Eau par température</a:t>
            </a:r>
            <a:endParaRPr lang="en-GB" sz="2400" dirty="0"/>
          </a:p>
        </p:txBody>
      </p:sp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3689504"/>
              </p:ext>
            </p:extLst>
          </p:nvPr>
        </p:nvGraphicFramePr>
        <p:xfrm>
          <a:off x="2496312" y="1481328"/>
          <a:ext cx="6784848" cy="4507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450829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F6CED8-B318-4956-B7FB-C555938C2DC9}" type="slidenum">
              <a:rPr lang="fr-FR" altLang="fr-FR" smtClean="0"/>
              <a:pPr>
                <a:defRPr/>
              </a:pPr>
              <a:t>8</a:t>
            </a:fld>
            <a:endParaRPr lang="fr-FR" alt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0959B2-7279-4E0E-8F70-8720788D55AB}"/>
              </a:ext>
            </a:extLst>
          </p:cNvPr>
          <p:cNvSpPr/>
          <p:nvPr/>
        </p:nvSpPr>
        <p:spPr>
          <a:xfrm>
            <a:off x="89904" y="30221"/>
            <a:ext cx="78179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/>
              <a:t>MTES - Rénovations 2019</a:t>
            </a:r>
            <a:endParaRPr lang="en-GB" sz="2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223962"/>
            <a:ext cx="10915650" cy="441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94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F6CED8-B318-4956-B7FB-C555938C2DC9}" type="slidenum">
              <a:rPr lang="fr-FR" altLang="fr-FR" smtClean="0"/>
              <a:pPr>
                <a:defRPr/>
              </a:pPr>
              <a:t>9</a:t>
            </a:fld>
            <a:endParaRPr lang="fr-FR" altLang="fr-FR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0959B2-7279-4E0E-8F70-8720788D55AB}"/>
              </a:ext>
            </a:extLst>
          </p:cNvPr>
          <p:cNvSpPr/>
          <p:nvPr/>
        </p:nvSpPr>
        <p:spPr>
          <a:xfrm>
            <a:off x="89904" y="30221"/>
            <a:ext cx="78179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/>
              <a:t>MTES - Rénovations </a:t>
            </a:r>
            <a:r>
              <a:rPr lang="fr-FR" sz="2400" dirty="0"/>
              <a:t>2019</a:t>
            </a:r>
            <a:endParaRPr lang="en-GB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723900"/>
            <a:ext cx="1082992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775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213</Words>
  <Application>Microsoft Office PowerPoint</Application>
  <PresentationFormat>Grand écran</PresentationFormat>
  <Paragraphs>73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EDF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CHARNEY Gerard</dc:creator>
  <cp:lastModifiedBy>Certex France</cp:lastModifiedBy>
  <cp:revision>11</cp:revision>
  <dcterms:created xsi:type="dcterms:W3CDTF">2019-07-01T12:44:34Z</dcterms:created>
  <dcterms:modified xsi:type="dcterms:W3CDTF">2020-02-12T10:48:41Z</dcterms:modified>
</cp:coreProperties>
</file>